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7" r:id="rId5"/>
    <p:sldId id="280" r:id="rId6"/>
    <p:sldId id="272" r:id="rId7"/>
    <p:sldId id="274" r:id="rId8"/>
    <p:sldId id="276" r:id="rId9"/>
    <p:sldId id="277" r:id="rId10"/>
    <p:sldId id="278" r:id="rId11"/>
    <p:sldId id="279" r:id="rId1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F47"/>
    <a:srgbClr val="192C4F"/>
    <a:srgbClr val="162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362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1F670-2C17-4BE4-9BC0-7E6E1E913AC8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2956-B520-4B98-BDCC-4386D2A66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3B7C95-6314-412F-9ACE-C7E07BF5F501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7D1DEC-5395-4BCF-A586-385E974DA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3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4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17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95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9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3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54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49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1DEC-5395-4BCF-A586-385E974DA0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3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5E6-347C-4FDF-B348-ACF9E6A9AFEE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1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E7E5-89AE-469F-92F5-557F775AACBA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4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2B07-A25E-46BD-B317-FDE0C15132BB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730C-0E66-4016-8193-FE9D6A36AA77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C88C-810A-42E7-ACF0-A51C1B1B2157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4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BE10-28E2-4C5F-B562-7F0CF07B50C0}" type="datetime1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8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5E35B-C84D-469F-8147-14FFA2EC1C17}" type="datetime1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BAA-B835-474E-8481-AD42ED70DC17}" type="datetime1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5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D1A18-9403-448F-A34E-9E7A9658E0C8}" type="datetime1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0D74-15CA-4B0E-8419-D27BF4BDF5D1}" type="datetime1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0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72DF-2D4F-4352-8227-629EE8F47D65}" type="datetime1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6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0CEE3-233A-45F3-8D2A-1508CE8C4E2B}" type="datetime1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DC0-4D6D-4B9A-879A-3F9AA51E9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9" y="305525"/>
            <a:ext cx="6344254" cy="175067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212F47"/>
                </a:solidFill>
                <a:latin typeface="Corbel" panose="020B0503020204020204" pitchFamily="34" charset="0"/>
              </a:rPr>
              <a:t>Department of Administration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976" y="5602146"/>
            <a:ext cx="5524500" cy="10698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2"/>
              </a:buClr>
              <a:buSzPct val="80000"/>
            </a:pPr>
            <a:r>
              <a:rPr lang="en-US" sz="3200" dirty="0">
                <a:solidFill>
                  <a:srgbClr val="192C4F"/>
                </a:solidFill>
                <a:latin typeface="Corbel" panose="020B0503020204020204" pitchFamily="34" charset="0"/>
              </a:rPr>
              <a:t>Mark D. Scott</a:t>
            </a:r>
          </a:p>
          <a:p>
            <a:pPr>
              <a:spcBef>
                <a:spcPts val="0"/>
              </a:spcBef>
              <a:buClr>
                <a:schemeClr val="tx2"/>
              </a:buClr>
              <a:buSzPct val="80000"/>
            </a:pPr>
            <a:r>
              <a:rPr lang="en-US" sz="3200" dirty="0">
                <a:solidFill>
                  <a:srgbClr val="192C4F"/>
                </a:solidFill>
                <a:latin typeface="Corbel" panose="020B0503020204020204" pitchFamily="34" charset="0"/>
              </a:rPr>
              <a:t> Cabinet Secretary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96" y="0"/>
            <a:ext cx="5544154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32301" y="2361722"/>
            <a:ext cx="5657850" cy="1981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162746"/>
                </a:solidFill>
                <a:latin typeface="Corbel" panose="020B0503020204020204" pitchFamily="34" charset="0"/>
              </a:rPr>
              <a:t>House</a:t>
            </a:r>
          </a:p>
          <a:p>
            <a:r>
              <a:rPr lang="en-US" sz="3600" dirty="0">
                <a:solidFill>
                  <a:srgbClr val="162746"/>
                </a:solidFill>
                <a:latin typeface="Corbel" panose="020B0503020204020204" pitchFamily="34" charset="0"/>
              </a:rPr>
              <a:t>Budget Meeting</a:t>
            </a:r>
          </a:p>
          <a:p>
            <a:r>
              <a:rPr lang="en-US" sz="2800" dirty="0">
                <a:solidFill>
                  <a:srgbClr val="162746"/>
                </a:solidFill>
                <a:latin typeface="Corbel" panose="020B0503020204020204" pitchFamily="34" charset="0"/>
              </a:rPr>
              <a:t>Fiscal Year 2023 Budget</a:t>
            </a:r>
          </a:p>
          <a:p>
            <a:r>
              <a:rPr lang="en-US" sz="1800" dirty="0">
                <a:solidFill>
                  <a:srgbClr val="162746"/>
                </a:solidFill>
                <a:latin typeface="Corbel" panose="020B0503020204020204" pitchFamily="34" charset="0"/>
              </a:rPr>
              <a:t>(January 2022 session)</a:t>
            </a:r>
          </a:p>
          <a:p>
            <a:endParaRPr lang="en-US" sz="2800" dirty="0">
              <a:solidFill>
                <a:srgbClr val="162746"/>
              </a:solidFill>
              <a:latin typeface="Corbel" panose="020B05030202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1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3889" y="468683"/>
            <a:ext cx="10515600" cy="1145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Lottery Funds</a:t>
            </a: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/>
        </p:nvGraphicFramePr>
        <p:xfrm>
          <a:off x="541122" y="2186539"/>
          <a:ext cx="11101134" cy="1058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979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376787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82576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01916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585876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6376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Dept.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Name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2021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2022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2023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42114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SERVICES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$ 9,996,240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$10,000,000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$10,000,000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2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29" y="0"/>
            <a:ext cx="11812384" cy="5906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162746"/>
                </a:solidFill>
                <a:latin typeface="Corbel" panose="020B0503020204020204" pitchFamily="34" charset="0"/>
              </a:rPr>
              <a:t>Other (Non-appropriated) Special Revenue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30754" y="727788"/>
          <a:ext cx="7163752" cy="5897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3843">
                  <a:extLst>
                    <a:ext uri="{9D8B030D-6E8A-4147-A177-3AD203B41FA5}">
                      <a16:colId xmlns:a16="http://schemas.microsoft.com/office/drawing/2014/main" val="103291645"/>
                    </a:ext>
                  </a:extLst>
                </a:gridCol>
                <a:gridCol w="1679909">
                  <a:extLst>
                    <a:ext uri="{9D8B030D-6E8A-4147-A177-3AD203B41FA5}">
                      <a16:colId xmlns:a16="http://schemas.microsoft.com/office/drawing/2014/main" val="3100151853"/>
                    </a:ext>
                  </a:extLst>
                </a:gridCol>
              </a:tblGrid>
              <a:tr h="4616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Name</a:t>
                      </a:r>
                    </a:p>
                  </a:txBody>
                  <a:tcPr marL="13205" marR="13205" marT="132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2021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Expenses</a:t>
                      </a:r>
                      <a:endParaRPr lang="en-US" sz="12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101871778"/>
                  </a:ext>
                </a:extLst>
              </a:tr>
              <a:tr h="2579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1,192,316,437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87924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EMPLOYEES INSURANCE AGENCY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713,373,191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744964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EMPLOYEES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473,676,991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0005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RETIREE HEALTH BENEFIT TRUST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213,539,112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45302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OF RISK AND INSURANCE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98,536,763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049799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SERVICES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32,477,908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894334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DEFINED CONTRIBUTION PLAN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23,719,258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7658337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CONSOLIDATED PUBLIC RETIREMENT BOARD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8,815,865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504615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SERVICES AND COMMUNICATIONS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21,416,201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06263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DEPUTY SHERIFF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13,061,511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20261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4,265,443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3870536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SURPLUS PROPERTY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1,857,128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965430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3,127,473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80309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EMERGENCY MEDICAL SERVICES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4,427,756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174043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ESTATE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487,384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158328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PURCHASING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597,611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5848689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MUNICIPAL POLICE OFFICERS AND FIREFIGHTERS RETIREMENT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314,103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2389224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WV PUBLIC SAFETY DEATH DIS &amp; RETIREMENT SYS PLAN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44,813,410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1711732"/>
                  </a:ext>
                </a:extLst>
              </a:tr>
              <a:tr h="2063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WV STATE POLICE RETIREMENT SYSTEM PLAN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3,665,506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2706996"/>
                  </a:ext>
                </a:extLst>
              </a:tr>
              <a:tr h="2063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WV DIVISION OF NATURAL RESOURCES POLICE OFFICER RET SYSTEM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6492042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DEFENDER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95,580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6035161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PROSECUTING ATTORNEYS INSTITUTE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84,082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17455"/>
                  </a:ext>
                </a:extLst>
              </a:tr>
              <a:tr h="2210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ETHICS COMMISSION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33,620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045836"/>
                  </a:ext>
                </a:extLst>
              </a:tr>
              <a:tr h="120349">
                <a:tc>
                  <a:txBody>
                    <a:bodyPr/>
                    <a:lstStyle/>
                    <a:p>
                      <a:r>
                        <a:rPr lang="en-US" sz="1200" b="1" dirty="0"/>
                        <a:t>GRAND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192C4F"/>
                          </a:solidFill>
                          <a:effectLst/>
                          <a:latin typeface="Arial" panose="020B0604020202020204" pitchFamily="34" charset="0"/>
                        </a:rPr>
                        <a:t>2,854,712,409</a:t>
                      </a:r>
                    </a:p>
                  </a:txBody>
                  <a:tcPr marL="13205" marR="13205" marT="13205" marB="0" anchor="b"/>
                </a:tc>
                <a:extLst>
                  <a:ext uri="{0D108BD9-81ED-4DB2-BD59-A6C34878D82A}">
                    <a16:rowId xmlns:a16="http://schemas.microsoft.com/office/drawing/2014/main" val="313249893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599" y="6290090"/>
            <a:ext cx="3191933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2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0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Department of Administration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0816"/>
            <a:ext cx="5181600" cy="4613276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rbel" panose="020B0503020204020204" pitchFamily="34" charset="0"/>
              </a:rPr>
              <a:t>Office of the Secretary</a:t>
            </a:r>
          </a:p>
          <a:p>
            <a:r>
              <a:rPr lang="en-US" sz="2200" dirty="0">
                <a:latin typeface="Corbel" panose="020B0503020204020204" pitchFamily="34" charset="0"/>
              </a:rPr>
              <a:t>Aviation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Board of Risk and Insurance Management</a:t>
            </a:r>
          </a:p>
          <a:p>
            <a:r>
              <a:rPr lang="en-US" sz="2200" dirty="0">
                <a:latin typeface="Corbel" panose="020B0503020204020204" pitchFamily="34" charset="0"/>
              </a:rPr>
              <a:t>Consolidated Public Retirement Board</a:t>
            </a:r>
          </a:p>
          <a:p>
            <a:r>
              <a:rPr lang="en-US" sz="2200" dirty="0">
                <a:latin typeface="Corbel" panose="020B0503020204020204" pitchFamily="34" charset="0"/>
              </a:rPr>
              <a:t>Ethics Commission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Equal Employment Opportunity Office</a:t>
            </a:r>
          </a:p>
          <a:p>
            <a:r>
              <a:rPr lang="en-US" sz="2200" dirty="0">
                <a:latin typeface="Corbel" panose="020B0503020204020204" pitchFamily="34" charset="0"/>
              </a:rPr>
              <a:t>Finance Division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Fleet Management</a:t>
            </a:r>
          </a:p>
          <a:p>
            <a:r>
              <a:rPr lang="en-US" sz="2200" dirty="0">
                <a:latin typeface="Corbel" panose="020B0503020204020204" pitchFamily="34" charset="0"/>
              </a:rPr>
              <a:t>General Services Division</a:t>
            </a:r>
          </a:p>
          <a:p>
            <a:r>
              <a:rPr lang="en-US" sz="2400" dirty="0">
                <a:latin typeface="Corbel" panose="020B0503020204020204" pitchFamily="34" charset="0"/>
              </a:rPr>
              <a:t>Grievance Board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0817"/>
            <a:ext cx="5181600" cy="4613275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rbel" panose="020B0503020204020204" pitchFamily="34" charset="0"/>
              </a:rPr>
              <a:t>Office of Technology </a:t>
            </a:r>
          </a:p>
          <a:p>
            <a:r>
              <a:rPr lang="en-US" sz="2200" dirty="0">
                <a:latin typeface="Corbel" panose="020B0503020204020204" pitchFamily="34" charset="0"/>
              </a:rPr>
              <a:t>Personnel Division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Prosecuting Attorney’s Institute</a:t>
            </a:r>
          </a:p>
          <a:p>
            <a:r>
              <a:rPr lang="en-US" sz="2200" dirty="0">
                <a:latin typeface="Corbel" panose="020B0503020204020204" pitchFamily="34" charset="0"/>
              </a:rPr>
              <a:t>Public Defender Services</a:t>
            </a:r>
          </a:p>
          <a:p>
            <a:r>
              <a:rPr lang="en-US" sz="2200" dirty="0">
                <a:latin typeface="Corbel" panose="020B0503020204020204" pitchFamily="34" charset="0"/>
              </a:rPr>
              <a:t>Public Employees Insurance                       </a:t>
            </a:r>
            <a:r>
              <a:rPr lang="en-US" sz="1400" dirty="0">
                <a:latin typeface="Corbel" panose="020B0503020204020204" pitchFamily="34" charset="0"/>
              </a:rPr>
              <a:t>(and Retiree Health Benefits Trust Fund) </a:t>
            </a:r>
          </a:p>
          <a:p>
            <a:r>
              <a:rPr lang="en-US" sz="2200" dirty="0">
                <a:latin typeface="Corbel" panose="020B0503020204020204" pitchFamily="34" charset="0"/>
              </a:rPr>
              <a:t>Purchasing Division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Real Estate Division</a:t>
            </a:r>
          </a:p>
          <a:p>
            <a:r>
              <a:rPr lang="en-US" sz="2200" dirty="0">
                <a:latin typeface="Corbel" panose="020B0503020204020204" pitchFamily="34" charset="0"/>
              </a:rPr>
              <a:t>Surplus Property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860"/>
            <a:ext cx="10515600" cy="120940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Budget Challenges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22268"/>
            <a:ext cx="10515600" cy="4554695"/>
          </a:xfrm>
        </p:spPr>
        <p:txBody>
          <a:bodyPr/>
          <a:lstStyle/>
          <a:p>
            <a:r>
              <a:rPr lang="en-US" dirty="0"/>
              <a:t>Public Employees Insurance Agency</a:t>
            </a:r>
          </a:p>
          <a:p>
            <a:r>
              <a:rPr lang="en-US" dirty="0"/>
              <a:t>Public Defender Services</a:t>
            </a:r>
          </a:p>
          <a:p>
            <a:r>
              <a:rPr lang="en-US" dirty="0"/>
              <a:t>Office of Technology-Cyber Security Initiatives</a:t>
            </a:r>
          </a:p>
          <a:p>
            <a:r>
              <a:rPr lang="en-US" dirty="0"/>
              <a:t>General Services Division</a:t>
            </a:r>
          </a:p>
          <a:p>
            <a:pPr lvl="1"/>
            <a:r>
              <a:rPr lang="en-US" dirty="0"/>
              <a:t>Repairs, renovations, and preventative maintenance of the State Capitol Complex and implementation of long-range Master Plan</a:t>
            </a:r>
          </a:p>
          <a:p>
            <a:pPr lvl="1"/>
            <a:r>
              <a:rPr lang="en-US" dirty="0"/>
              <a:t>Maintenance and upkeep of State-owned buildings throughout the State</a:t>
            </a:r>
          </a:p>
          <a:p>
            <a:pPr marL="0" indent="0">
              <a:buNone/>
            </a:pPr>
            <a:endParaRPr lang="en-US" dirty="0">
              <a:solidFill>
                <a:srgbClr val="192C4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2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2860"/>
            <a:ext cx="10515600" cy="12094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FY 2022 Supplemental Appropriation Request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u="sng" dirty="0"/>
          </a:p>
          <a:p>
            <a:pPr marL="0" indent="0" algn="ctr">
              <a:buNone/>
            </a:pPr>
            <a:r>
              <a:rPr lang="en-US" sz="3600" u="sng" dirty="0"/>
              <a:t>General Revenue</a:t>
            </a:r>
          </a:p>
          <a:p>
            <a:pPr marL="0" indent="0" algn="ctr">
              <a:buNone/>
            </a:pPr>
            <a:endParaRPr lang="en-US" sz="800" u="sng" dirty="0"/>
          </a:p>
          <a:p>
            <a:pPr marL="0" indent="0" algn="ctr">
              <a:buNone/>
            </a:pPr>
            <a:r>
              <a:rPr lang="en-US" sz="3600" dirty="0"/>
              <a:t>Public Defender Services $20,000,000</a:t>
            </a:r>
          </a:p>
          <a:p>
            <a:pPr marL="0" indent="0" algn="ctr">
              <a:buNone/>
            </a:pPr>
            <a:r>
              <a:rPr lang="en-US" sz="3600" dirty="0"/>
              <a:t>Office of Technology $2,000,000</a:t>
            </a:r>
          </a:p>
          <a:p>
            <a:pPr marL="0" indent="0" algn="ctr">
              <a:buNone/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7993-D250-4B85-8C35-1D2A52189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rbel" panose="020B0503020204020204" pitchFamily="34" charset="0"/>
              </a:rPr>
              <a:t>FY 2022 Surplus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85C86-BA87-478F-B47C-48EBDAECD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General Services $4,000,000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669E1-B758-4457-9CA7-066649D5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7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0"/>
                <a:lumOff val="100000"/>
              </a:schemeClr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271" y="228603"/>
            <a:ext cx="11701668" cy="391932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</a:br>
            <a:b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</a:br>
            <a:b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</a:br>
            <a:b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</a:br>
            <a:endParaRPr lang="en-US" dirty="0">
              <a:solidFill>
                <a:srgbClr val="162746"/>
              </a:solidFill>
              <a:latin typeface="Corbel" panose="020B050302020402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0F2995C-2D04-435C-A78E-D52D5AC3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835" y="1718807"/>
            <a:ext cx="10836965" cy="4501017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No Improvements for FY 2023 are  Requested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B7DC0-4D6D-4B9A-879A-3F9AA51E97E9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Revenue Sources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018601"/>
              </p:ext>
            </p:extLst>
          </p:nvPr>
        </p:nvGraphicFramePr>
        <p:xfrm>
          <a:off x="922789" y="1968098"/>
          <a:ext cx="10444293" cy="302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779">
                  <a:extLst>
                    <a:ext uri="{9D8B030D-6E8A-4147-A177-3AD203B41FA5}">
                      <a16:colId xmlns:a16="http://schemas.microsoft.com/office/drawing/2014/main" val="3407061443"/>
                    </a:ext>
                  </a:extLst>
                </a:gridCol>
                <a:gridCol w="2607779">
                  <a:extLst>
                    <a:ext uri="{9D8B030D-6E8A-4147-A177-3AD203B41FA5}">
                      <a16:colId xmlns:a16="http://schemas.microsoft.com/office/drawing/2014/main" val="3404965281"/>
                    </a:ext>
                  </a:extLst>
                </a:gridCol>
                <a:gridCol w="2607779">
                  <a:extLst>
                    <a:ext uri="{9D8B030D-6E8A-4147-A177-3AD203B41FA5}">
                      <a16:colId xmlns:a16="http://schemas.microsoft.com/office/drawing/2014/main" val="1647495192"/>
                    </a:ext>
                  </a:extLst>
                </a:gridCol>
                <a:gridCol w="2620956">
                  <a:extLst>
                    <a:ext uri="{9D8B030D-6E8A-4147-A177-3AD203B41FA5}">
                      <a16:colId xmlns:a16="http://schemas.microsoft.com/office/drawing/2014/main" val="2180480"/>
                    </a:ext>
                  </a:extLst>
                </a:gridCol>
              </a:tblGrid>
              <a:tr h="6363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2021</a:t>
                      </a:r>
                    </a:p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2022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2023</a:t>
                      </a:r>
                    </a:p>
                    <a:p>
                      <a:pPr algn="ctr"/>
                      <a:r>
                        <a:rPr lang="en-US" dirty="0"/>
                        <a:t>Request</a:t>
                      </a:r>
                    </a:p>
                  </a:txBody>
                  <a:tcPr>
                    <a:solidFill>
                      <a:srgbClr val="1627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77563"/>
                  </a:ext>
                </a:extLst>
              </a:tr>
              <a:tr h="63632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128,519,156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106,529,353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106,529,353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699498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Special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114,580,980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179,868,144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179,755,762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465279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Lottery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9,996,240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10,000,000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10,000,000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074698"/>
                  </a:ext>
                </a:extLst>
              </a:tr>
              <a:tr h="3686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Other*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880,902,807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937,264,455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>
                          <a:solidFill>
                            <a:srgbClr val="212F47"/>
                          </a:solidFill>
                          <a:latin typeface="+mn-lt"/>
                          <a:ea typeface="+mn-ea"/>
                          <a:cs typeface="+mn-cs"/>
                        </a:rPr>
                        <a:t>928,396,730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935893"/>
                  </a:ext>
                </a:extLst>
              </a:tr>
              <a:tr h="63632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1,133,999,183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1,233,661,952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212F47"/>
                          </a:solidFill>
                        </a:rPr>
                        <a:t>1,224,681,845</a:t>
                      </a:r>
                    </a:p>
                    <a:p>
                      <a:pPr algn="r"/>
                      <a:endParaRPr lang="en-US" dirty="0">
                        <a:solidFill>
                          <a:srgbClr val="212F47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416047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80844" y="4717331"/>
            <a:ext cx="8930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2F47"/>
                </a:solidFill>
              </a:rPr>
              <a:t>*Excludes retirement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212F47"/>
                </a:solidFill>
              </a:rPr>
              <a:t>plans, see actual expense detail for plans on “Other (Non-appropriated) Special Revenue Agencies” slide, page 10.</a:t>
            </a:r>
          </a:p>
        </p:txBody>
      </p:sp>
    </p:spTree>
    <p:extLst>
      <p:ext uri="{BB962C8B-B14F-4D97-AF65-F5344CB8AC3E}">
        <p14:creationId xmlns:p14="http://schemas.microsoft.com/office/powerpoint/2010/main" val="517940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04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General Revenue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74469" y="1124526"/>
          <a:ext cx="11101134" cy="5501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979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376787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82420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02072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585876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666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Dept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Department Name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2021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2022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2023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0201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SECRETARY OF ADMINISTRATION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15,499,427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15,590,252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15,590,252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0209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FINANCE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721,865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753,000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753,000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67322087"/>
                  </a:ext>
                </a:extLst>
              </a:tr>
              <a:tr h="336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0211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GENERAL SERVICES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36,795,758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27,769,219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27,769,219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978259646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PURCHASING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867,225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1,047,714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1,047,714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538465030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0215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TRAVEL MANAGEMENT (AVIATION)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1,082,843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1,260,842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1,260,842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190953881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0217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COMMISSION ON UNIFORM STATE LAWS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38,070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45,550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45,550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782733634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0219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EMPLOYEES GRIEVANCE BOARD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1,144,379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1,124,712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1,124,712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07752778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0220</a:t>
                      </a:r>
                      <a:endParaRPr lang="en-US" sz="1600" b="0" i="0" u="none" strike="noStrike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ETHICS COMMISSION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643,518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719,844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719,844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656347053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0221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DEFENDER SERVICES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49,619,022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36,135,646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36,135,646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4243652431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PUBLIC EMPLOYEES INSURANCE AGENCY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21,000,000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333037242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0224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COMMODITIES AND SERVICES FROM THE HANDICAPPED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4,055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4,055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957070156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0228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PROSECUTING ATTORNEYS INSTITUTE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280,677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246,653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246,653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706949648"/>
                  </a:ext>
                </a:extLst>
              </a:tr>
              <a:tr h="333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0233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REAL ESTATE DIVISION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826,229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831,866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831,866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1081472924"/>
                  </a:ext>
                </a:extLst>
              </a:tr>
              <a:tr h="5004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Grand Total</a:t>
                      </a:r>
                      <a:endParaRPr lang="en-US" sz="1600" b="0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28548" marR="128548" marT="64274" marB="64274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128,519,156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106,529,353</a:t>
                      </a: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106,529,353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24632756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599" y="6290090"/>
            <a:ext cx="3395133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1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046"/>
            <a:ext cx="10515600" cy="114523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162746"/>
                </a:solidFill>
                <a:latin typeface="Corbel" panose="020B0503020204020204" pitchFamily="34" charset="0"/>
              </a:rPr>
              <a:t>Special Revenue Appropriated Agencies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5977391" y="643389"/>
            <a:ext cx="228600" cy="12200621"/>
          </a:xfrm>
          <a:prstGeom prst="rect">
            <a:avLst/>
          </a:prstGeom>
          <a:solidFill>
            <a:srgbClr val="212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6068830" y="506228"/>
            <a:ext cx="45719" cy="12200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rbel" panose="020B0503020204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50506" y="1377215"/>
          <a:ext cx="11190920" cy="427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252">
                  <a:extLst>
                    <a:ext uri="{9D8B030D-6E8A-4147-A177-3AD203B41FA5}">
                      <a16:colId xmlns:a16="http://schemas.microsoft.com/office/drawing/2014/main" val="3121757607"/>
                    </a:ext>
                  </a:extLst>
                </a:gridCol>
                <a:gridCol w="5424860">
                  <a:extLst>
                    <a:ext uri="{9D8B030D-6E8A-4147-A177-3AD203B41FA5}">
                      <a16:colId xmlns:a16="http://schemas.microsoft.com/office/drawing/2014/main" val="1767098733"/>
                    </a:ext>
                  </a:extLst>
                </a:gridCol>
                <a:gridCol w="1697620">
                  <a:extLst>
                    <a:ext uri="{9D8B030D-6E8A-4147-A177-3AD203B41FA5}">
                      <a16:colId xmlns:a16="http://schemas.microsoft.com/office/drawing/2014/main" val="1047399744"/>
                    </a:ext>
                  </a:extLst>
                </a:gridCol>
                <a:gridCol w="1717133">
                  <a:extLst>
                    <a:ext uri="{9D8B030D-6E8A-4147-A177-3AD203B41FA5}">
                      <a16:colId xmlns:a16="http://schemas.microsoft.com/office/drawing/2014/main" val="1579696029"/>
                    </a:ext>
                  </a:extLst>
                </a:gridCol>
                <a:gridCol w="1600055">
                  <a:extLst>
                    <a:ext uri="{9D8B030D-6E8A-4147-A177-3AD203B41FA5}">
                      <a16:colId xmlns:a16="http://schemas.microsoft.com/office/drawing/2014/main" val="1565635729"/>
                    </a:ext>
                  </a:extLst>
                </a:gridCol>
              </a:tblGrid>
              <a:tr h="575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Dept.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Department Name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FY 2021 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Actual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2022</a:t>
                      </a:r>
                    </a:p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Budget </a:t>
                      </a:r>
                      <a:endParaRPr lang="en-US" sz="1600" b="1" i="0" u="none" strike="noStrike" dirty="0">
                        <a:solidFill>
                          <a:srgbClr val="192C4F"/>
                        </a:solidFill>
                        <a:effectLst/>
                        <a:latin typeface="+mn-lt"/>
                      </a:endParaRPr>
                    </a:p>
                  </a:txBody>
                  <a:tcPr marL="13390" marR="13390" marT="133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FY 2023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Request</a:t>
                      </a:r>
                    </a:p>
                  </a:txBody>
                  <a:tcPr marL="13390" marR="13390" marT="13390" marB="0" anchor="b"/>
                </a:tc>
                <a:extLst>
                  <a:ext uri="{0D108BD9-81ED-4DB2-BD59-A6C34878D82A}">
                    <a16:rowId xmlns:a16="http://schemas.microsoft.com/office/drawing/2014/main" val="3449197172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SECRETARY OF ADMINISTRATION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63,562,844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114,747,000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114,747,000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533820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FINANCE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982,532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2,000,000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9415352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INFORMATION SERVICES AND COMMUNICATIONS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32,059,936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39,321,583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39,321,583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22087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PURCHASING DIVISION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1,574,693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2,142,050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2,029,668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8259646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TRAVEL MANAGEMENT - AVIATION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426,415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1,027,237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1,027,237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465030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FLEET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10,287,103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13,205,759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13,205,759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7601374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DIVISION OF PERSONNEL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4,765,436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6,159,914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6,159,914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0953881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PROSECUTING ATTORNEYS INSTITUTE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261,401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554,814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554,814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2733634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0231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en-US" sz="1400" b="0" i="0" u="none" strike="noStrike" kern="1200" dirty="0">
                          <a:solidFill>
                            <a:srgbClr val="192C4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TECHNOLOGY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660,619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709,787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709,787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52778"/>
                  </a:ext>
                </a:extLst>
              </a:tr>
              <a:tr h="36996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  Grand Total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114,580,980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179,868,144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192C4F"/>
                          </a:solidFill>
                          <a:effectLst/>
                          <a:latin typeface="+mn-lt"/>
                        </a:rPr>
                        <a:t>179,755,762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34705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290090"/>
            <a:ext cx="2743200" cy="365125"/>
          </a:xfrm>
        </p:spPr>
        <p:txBody>
          <a:bodyPr/>
          <a:lstStyle/>
          <a:p>
            <a:fld id="{AEBB7DC0-4D6D-4B9A-879A-3F9AA51E97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70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24067</TotalTime>
  <Words>616</Words>
  <Application>Microsoft Office PowerPoint</Application>
  <PresentationFormat>Widescreen</PresentationFormat>
  <Paragraphs>294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Office Theme</vt:lpstr>
      <vt:lpstr>Department of Administration</vt:lpstr>
      <vt:lpstr>Department of Administration Agencies</vt:lpstr>
      <vt:lpstr>Budget Challenges</vt:lpstr>
      <vt:lpstr>FY 2022 Supplemental Appropriation Request</vt:lpstr>
      <vt:lpstr>FY 2022 Surplus Request</vt:lpstr>
      <vt:lpstr>    </vt:lpstr>
      <vt:lpstr>Revenue Sources</vt:lpstr>
      <vt:lpstr>General Revenue Agencies</vt:lpstr>
      <vt:lpstr>Special Revenue Appropriated Agencies</vt:lpstr>
      <vt:lpstr>PowerPoint Presentation</vt:lpstr>
      <vt:lpstr>Other (Non-appropriated) Special Revenue Agencies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Project Plan</dc:title>
  <dc:creator>Carpenter, Susannah G</dc:creator>
  <cp:lastModifiedBy>Long, Sarah H</cp:lastModifiedBy>
  <cp:revision>125</cp:revision>
  <cp:lastPrinted>2022-01-13T12:20:18Z</cp:lastPrinted>
  <dcterms:created xsi:type="dcterms:W3CDTF">2017-02-10T14:27:09Z</dcterms:created>
  <dcterms:modified xsi:type="dcterms:W3CDTF">2022-01-13T14:42:41Z</dcterms:modified>
</cp:coreProperties>
</file>